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Source Han Sans KR Bold" panose="020B0600000101010101" charset="-127"/>
      <p:regular r:id="rId8"/>
    </p:embeddedFont>
    <p:embeddedFont>
      <p:font typeface="Noto Sans Kr Bold" panose="020B0200000000000000" pitchFamily="50" charset="-127"/>
      <p:regular r:id="rId9"/>
      <p:bold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333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63444" y="5608640"/>
            <a:ext cx="2451129" cy="4380750"/>
          </a:xfrm>
          <a:custGeom>
            <a:avLst/>
            <a:gdLst/>
            <a:ahLst/>
            <a:cxnLst/>
            <a:rect l="l" t="t" r="r" b="b"/>
            <a:pathLst>
              <a:path w="2451129" h="4380750">
                <a:moveTo>
                  <a:pt x="0" y="0"/>
                </a:moveTo>
                <a:lnTo>
                  <a:pt x="2451129" y="0"/>
                </a:lnTo>
                <a:lnTo>
                  <a:pt x="2451129" y="4380750"/>
                </a:lnTo>
                <a:lnTo>
                  <a:pt x="0" y="4380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02891" r="-2360873" b="-2634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030539" y="4019248"/>
            <a:ext cx="822692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F0F0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-2D </a:t>
            </a:r>
            <a:r>
              <a:rPr lang="en-US" sz="5000" b="1" dirty="0" err="1">
                <a:solidFill>
                  <a:srgbClr val="0F0F0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게임</a:t>
            </a:r>
            <a:r>
              <a:rPr lang="en-US" sz="5000" b="1" dirty="0">
                <a:solidFill>
                  <a:srgbClr val="0F0F0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5000" b="1" dirty="0" err="1">
                <a:solidFill>
                  <a:srgbClr val="0F0F0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프로그래밍</a:t>
            </a:r>
            <a:r>
              <a:rPr lang="en-US" sz="5000" b="1" dirty="0">
                <a:solidFill>
                  <a:srgbClr val="0F0F0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1차 </a:t>
            </a:r>
            <a:r>
              <a:rPr lang="en-US" sz="5000" b="1" dirty="0" err="1">
                <a:solidFill>
                  <a:srgbClr val="0F0F0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발표</a:t>
            </a:r>
            <a:r>
              <a:rPr lang="en-US" sz="5000" b="1" dirty="0">
                <a:solidFill>
                  <a:srgbClr val="0F0F0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-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60635" y="6869728"/>
            <a:ext cx="8598665" cy="116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 </a:t>
            </a: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하나를</a:t>
            </a: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두고</a:t>
            </a: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서로</a:t>
            </a: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공격과</a:t>
            </a: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패링을</a:t>
            </a: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주고받으며</a:t>
            </a: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</a:p>
          <a:p>
            <a:pPr algn="ctr">
              <a:lnSpc>
                <a:spcPts val="4740"/>
              </a:lnSpc>
            </a:pP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스피디하게</a:t>
            </a: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</a:t>
            </a: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수비가</a:t>
            </a: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전환되는</a:t>
            </a: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2D </a:t>
            </a: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대전</a:t>
            </a:r>
            <a:r>
              <a:rPr lang="en-US" sz="2962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62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</a:t>
            </a:r>
            <a:endParaRPr lang="en-US" sz="2962" b="1" dirty="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182600" y="8651875"/>
            <a:ext cx="4076700" cy="58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2022182006 김성찬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73053" y="1672287"/>
            <a:ext cx="11341894" cy="160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  <a:spcBef>
                <a:spcPct val="0"/>
              </a:spcBef>
            </a:pPr>
            <a:r>
              <a:rPr lang="en-US" sz="9305" b="1">
                <a:solidFill>
                  <a:srgbClr val="0F0F0F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CATCH THE SWORD</a:t>
            </a: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18FE1FA8-7695-9157-5E0E-D5E3F705E3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88"/>
    </mc:Choice>
    <mc:Fallback xmlns="">
      <p:transition spd="slow" advTm="15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745746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9803" y="617191"/>
            <a:ext cx="2873997" cy="606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게임</a:t>
            </a:r>
            <a:r>
              <a:rPr lang="en-US" sz="3500" b="1" dirty="0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컨셉</a:t>
            </a:r>
            <a:r>
              <a:rPr lang="en-US" sz="3500" b="1" dirty="0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소개</a:t>
            </a:r>
            <a:endParaRPr lang="en-US" sz="3500" b="1" dirty="0">
              <a:solidFill>
                <a:srgbClr val="0F0F0F"/>
              </a:solidFill>
              <a:latin typeface="Source Han Sans KR Bold" panose="020B0600000101010101" charset="-127"/>
              <a:ea typeface="Source Han Sans KR Bold" panose="020B0600000101010101" charset="-127"/>
              <a:cs typeface="Cardo Bold"/>
              <a:sym typeface="Card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094931"/>
            <a:ext cx="9477077" cy="49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</a:t>
            </a:r>
            <a:r>
              <a:rPr lang="en-US" sz="29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컨셉</a:t>
            </a:r>
            <a:endParaRPr lang="en-US" sz="2999" b="1" dirty="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하나뿐인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검을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차지</a:t>
            </a:r>
            <a:r>
              <a:rPr lang="ko-KR" alt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하기 위해 달려가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기회를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잡고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상대는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패링으로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검을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날리며 공격 기회를 잡아야 하는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2인용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대전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</a:t>
            </a:r>
            <a:endParaRPr lang="en-US" sz="2499" b="1" dirty="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499" b="1" dirty="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499" b="1" dirty="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499" b="1" dirty="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499" b="1" dirty="0">
              <a:solidFill>
                <a:srgbClr val="0F0F0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재미</a:t>
            </a:r>
            <a:r>
              <a:rPr lang="en-US" sz="29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요소</a:t>
            </a:r>
            <a:r>
              <a:rPr lang="en-US" sz="29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신호와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패링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타이밍을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읽으면서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벌어지는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심리전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검이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랜덤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위치로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날아가며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계속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바뀌는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공격·수비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역할에서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오는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긴장감</a:t>
            </a:r>
            <a:r>
              <a:rPr lang="en-US" sz="2499" b="1" dirty="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>
            <a:off x="12955106" y="3372683"/>
            <a:ext cx="3293136" cy="5885617"/>
          </a:xfrm>
          <a:custGeom>
            <a:avLst/>
            <a:gdLst/>
            <a:ahLst/>
            <a:cxnLst/>
            <a:rect l="l" t="t" r="r" b="b"/>
            <a:pathLst>
              <a:path w="3293136" h="5885617">
                <a:moveTo>
                  <a:pt x="0" y="0"/>
                </a:moveTo>
                <a:lnTo>
                  <a:pt x="3293136" y="0"/>
                </a:lnTo>
                <a:lnTo>
                  <a:pt x="3293136" y="5885617"/>
                </a:lnTo>
                <a:lnTo>
                  <a:pt x="0" y="5885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02891" r="-2360873" b="-263421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44BE54AB-1E60-8BA7-B190-DBC0E06E6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2"/>
    </mc:Choice>
    <mc:Fallback xmlns="">
      <p:transition spd="slow" advTm="18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745746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456663" y="2264859"/>
            <a:ext cx="11311046" cy="5295702"/>
          </a:xfrm>
          <a:custGeom>
            <a:avLst/>
            <a:gdLst/>
            <a:ahLst/>
            <a:cxnLst/>
            <a:rect l="l" t="t" r="r" b="b"/>
            <a:pathLst>
              <a:path w="11311046" h="5295702">
                <a:moveTo>
                  <a:pt x="0" y="0"/>
                </a:moveTo>
                <a:lnTo>
                  <a:pt x="11311047" y="0"/>
                </a:lnTo>
                <a:lnTo>
                  <a:pt x="11311047" y="5295702"/>
                </a:lnTo>
                <a:lnTo>
                  <a:pt x="0" y="5295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" t="-25017" b="-878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3456663" y="2264859"/>
            <a:ext cx="11311046" cy="5295702"/>
            <a:chOff x="0" y="0"/>
            <a:chExt cx="1983758" cy="9287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3758" cy="928773"/>
            </a:xfrm>
            <a:custGeom>
              <a:avLst/>
              <a:gdLst/>
              <a:ahLst/>
              <a:cxnLst/>
              <a:rect l="l" t="t" r="r" b="b"/>
              <a:pathLst>
                <a:path w="1983758" h="928773">
                  <a:moveTo>
                    <a:pt x="0" y="0"/>
                  </a:moveTo>
                  <a:lnTo>
                    <a:pt x="1983758" y="0"/>
                  </a:lnTo>
                  <a:lnTo>
                    <a:pt x="1983758" y="928773"/>
                  </a:lnTo>
                  <a:lnTo>
                    <a:pt x="0" y="928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983758" cy="957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20290" y="8170161"/>
            <a:ext cx="11311046" cy="1142435"/>
            <a:chOff x="0" y="0"/>
            <a:chExt cx="2979041" cy="3008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79041" cy="300888"/>
            </a:xfrm>
            <a:custGeom>
              <a:avLst/>
              <a:gdLst/>
              <a:ahLst/>
              <a:cxnLst/>
              <a:rect l="l" t="t" r="r" b="b"/>
              <a:pathLst>
                <a:path w="2979041" h="300888">
                  <a:moveTo>
                    <a:pt x="0" y="0"/>
                  </a:moveTo>
                  <a:lnTo>
                    <a:pt x="2979041" y="0"/>
                  </a:lnTo>
                  <a:lnTo>
                    <a:pt x="2979041" y="300888"/>
                  </a:lnTo>
                  <a:lnTo>
                    <a:pt x="0" y="300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979041" cy="348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게임이 시작되면 양옆에 1번, 2번 플레이어가 놓이고 가운데에 칼이 생성된다.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745713" y="5006729"/>
            <a:ext cx="781225" cy="857013"/>
          </a:xfrm>
          <a:custGeom>
            <a:avLst/>
            <a:gdLst/>
            <a:ahLst/>
            <a:cxnLst/>
            <a:rect l="l" t="t" r="r" b="b"/>
            <a:pathLst>
              <a:path w="781225" h="857013">
                <a:moveTo>
                  <a:pt x="0" y="0"/>
                </a:moveTo>
                <a:lnTo>
                  <a:pt x="781226" y="0"/>
                </a:lnTo>
                <a:lnTo>
                  <a:pt x="781226" y="857013"/>
                </a:lnTo>
                <a:lnTo>
                  <a:pt x="0" y="857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289157" b="-142723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542362" y="5110775"/>
            <a:ext cx="892690" cy="752967"/>
          </a:xfrm>
          <a:custGeom>
            <a:avLst/>
            <a:gdLst/>
            <a:ahLst/>
            <a:cxnLst/>
            <a:rect l="l" t="t" r="r" b="b"/>
            <a:pathLst>
              <a:path w="892690" h="752967">
                <a:moveTo>
                  <a:pt x="0" y="0"/>
                </a:moveTo>
                <a:lnTo>
                  <a:pt x="892690" y="0"/>
                </a:lnTo>
                <a:lnTo>
                  <a:pt x="892690" y="752967"/>
                </a:lnTo>
                <a:lnTo>
                  <a:pt x="0" y="752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2019" r="-1248012" b="-143927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59803" y="617191"/>
            <a:ext cx="26923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게임</a:t>
            </a:r>
            <a:r>
              <a:rPr lang="en-US" sz="3500" b="1" dirty="0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진행</a:t>
            </a:r>
            <a:r>
              <a:rPr lang="en-US" sz="3500" b="1" dirty="0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흐름</a:t>
            </a:r>
            <a:endParaRPr lang="en-US" sz="3500" b="1" dirty="0">
              <a:solidFill>
                <a:srgbClr val="0F0F0F"/>
              </a:solidFill>
              <a:latin typeface="Source Han Sans KR Bold" panose="020B0600000101010101" charset="-127"/>
              <a:ea typeface="Source Han Sans KR Bold" panose="020B0600000101010101" charset="-127"/>
              <a:cs typeface="Cardo Bold"/>
              <a:sym typeface="Cardo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881488" y="3453917"/>
            <a:ext cx="683900" cy="1222293"/>
          </a:xfrm>
          <a:custGeom>
            <a:avLst/>
            <a:gdLst/>
            <a:ahLst/>
            <a:cxnLst/>
            <a:rect l="l" t="t" r="r" b="b"/>
            <a:pathLst>
              <a:path w="683900" h="1222293">
                <a:moveTo>
                  <a:pt x="0" y="0"/>
                </a:moveTo>
                <a:lnTo>
                  <a:pt x="683901" y="0"/>
                </a:lnTo>
                <a:lnTo>
                  <a:pt x="683901" y="1222292"/>
                </a:lnTo>
                <a:lnTo>
                  <a:pt x="0" y="122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02891" r="-2360873" b="-263421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791A1A67-6AB6-1336-E8F7-86EC6F0A6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9"/>
    </mc:Choice>
    <mc:Fallback xmlns="">
      <p:transition spd="slow" advTm="6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745746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2935792"/>
            <a:ext cx="6938047" cy="3248314"/>
          </a:xfrm>
          <a:custGeom>
            <a:avLst/>
            <a:gdLst/>
            <a:ahLst/>
            <a:cxnLst/>
            <a:rect l="l" t="t" r="r" b="b"/>
            <a:pathLst>
              <a:path w="6938047" h="3248314">
                <a:moveTo>
                  <a:pt x="0" y="0"/>
                </a:moveTo>
                <a:lnTo>
                  <a:pt x="6938047" y="0"/>
                </a:lnTo>
                <a:lnTo>
                  <a:pt x="6938047" y="3248314"/>
                </a:lnTo>
                <a:lnTo>
                  <a:pt x="0" y="3248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" t="-25017" b="-878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35792"/>
            <a:ext cx="6938047" cy="3248314"/>
            <a:chOff x="0" y="0"/>
            <a:chExt cx="1983758" cy="9287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3758" cy="928773"/>
            </a:xfrm>
            <a:custGeom>
              <a:avLst/>
              <a:gdLst/>
              <a:ahLst/>
              <a:cxnLst/>
              <a:rect l="l" t="t" r="r" b="b"/>
              <a:pathLst>
                <a:path w="1983758" h="928773">
                  <a:moveTo>
                    <a:pt x="0" y="0"/>
                  </a:moveTo>
                  <a:lnTo>
                    <a:pt x="1983758" y="0"/>
                  </a:lnTo>
                  <a:lnTo>
                    <a:pt x="1983758" y="928773"/>
                  </a:lnTo>
                  <a:lnTo>
                    <a:pt x="0" y="928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983758" cy="957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522553" y="4470902"/>
            <a:ext cx="712449" cy="747203"/>
          </a:xfrm>
          <a:custGeom>
            <a:avLst/>
            <a:gdLst/>
            <a:ahLst/>
            <a:cxnLst/>
            <a:rect l="l" t="t" r="r" b="b"/>
            <a:pathLst>
              <a:path w="712449" h="747203">
                <a:moveTo>
                  <a:pt x="0" y="0"/>
                </a:moveTo>
                <a:lnTo>
                  <a:pt x="712449" y="0"/>
                </a:lnTo>
                <a:lnTo>
                  <a:pt x="712449" y="747203"/>
                </a:lnTo>
                <a:lnTo>
                  <a:pt x="0" y="747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5565" t="-274046" r="-1104238" b="-62286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5893091" y="4634780"/>
            <a:ext cx="691568" cy="583325"/>
          </a:xfrm>
          <a:custGeom>
            <a:avLst/>
            <a:gdLst/>
            <a:ahLst/>
            <a:cxnLst/>
            <a:rect l="l" t="t" r="r" b="b"/>
            <a:pathLst>
              <a:path w="691568" h="583325">
                <a:moveTo>
                  <a:pt x="0" y="0"/>
                </a:moveTo>
                <a:lnTo>
                  <a:pt x="691568" y="0"/>
                </a:lnTo>
                <a:lnTo>
                  <a:pt x="691568" y="583325"/>
                </a:lnTo>
                <a:lnTo>
                  <a:pt x="0" y="583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2019" r="-1248012" b="-143927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319154" y="2935792"/>
            <a:ext cx="6938047" cy="3248314"/>
          </a:xfrm>
          <a:custGeom>
            <a:avLst/>
            <a:gdLst/>
            <a:ahLst/>
            <a:cxnLst/>
            <a:rect l="l" t="t" r="r" b="b"/>
            <a:pathLst>
              <a:path w="6938047" h="3248314">
                <a:moveTo>
                  <a:pt x="0" y="0"/>
                </a:moveTo>
                <a:lnTo>
                  <a:pt x="6938047" y="0"/>
                </a:lnTo>
                <a:lnTo>
                  <a:pt x="6938047" y="3248314"/>
                </a:lnTo>
                <a:lnTo>
                  <a:pt x="0" y="3248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" t="-25017" b="-878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319154" y="2935792"/>
            <a:ext cx="6938047" cy="3248314"/>
            <a:chOff x="0" y="0"/>
            <a:chExt cx="1983758" cy="9287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83758" cy="928773"/>
            </a:xfrm>
            <a:custGeom>
              <a:avLst/>
              <a:gdLst/>
              <a:ahLst/>
              <a:cxnLst/>
              <a:rect l="l" t="t" r="r" b="b"/>
              <a:pathLst>
                <a:path w="1983758" h="928773">
                  <a:moveTo>
                    <a:pt x="0" y="0"/>
                  </a:moveTo>
                  <a:lnTo>
                    <a:pt x="1983758" y="0"/>
                  </a:lnTo>
                  <a:lnTo>
                    <a:pt x="1983758" y="928773"/>
                  </a:lnTo>
                  <a:lnTo>
                    <a:pt x="0" y="928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983758" cy="957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813007" y="4470902"/>
            <a:ext cx="712449" cy="747203"/>
          </a:xfrm>
          <a:custGeom>
            <a:avLst/>
            <a:gdLst/>
            <a:ahLst/>
            <a:cxnLst/>
            <a:rect l="l" t="t" r="r" b="b"/>
            <a:pathLst>
              <a:path w="712449" h="747203">
                <a:moveTo>
                  <a:pt x="0" y="0"/>
                </a:moveTo>
                <a:lnTo>
                  <a:pt x="712449" y="0"/>
                </a:lnTo>
                <a:lnTo>
                  <a:pt x="712449" y="747203"/>
                </a:lnTo>
                <a:lnTo>
                  <a:pt x="0" y="747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5565" t="-274046" r="-1104238" b="-62286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28700" y="7119001"/>
            <a:ext cx="6938047" cy="1555748"/>
            <a:chOff x="0" y="0"/>
            <a:chExt cx="1827304" cy="4097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27305" cy="409744"/>
            </a:xfrm>
            <a:custGeom>
              <a:avLst/>
              <a:gdLst/>
              <a:ahLst/>
              <a:cxnLst/>
              <a:rect l="l" t="t" r="r" b="b"/>
              <a:pathLst>
                <a:path w="1827305" h="409744">
                  <a:moveTo>
                    <a:pt x="0" y="0"/>
                  </a:moveTo>
                  <a:lnTo>
                    <a:pt x="1827305" y="0"/>
                  </a:lnTo>
                  <a:lnTo>
                    <a:pt x="1827305" y="409744"/>
                  </a:lnTo>
                  <a:lnTo>
                    <a:pt x="0" y="4097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827304" cy="45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먼저 칼을 획득한 플레이어는 공격의 기회를 얻어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상대를 공격할 수 있다.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19154" y="7119001"/>
            <a:ext cx="6938047" cy="1555748"/>
            <a:chOff x="0" y="0"/>
            <a:chExt cx="1827304" cy="4097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27305" cy="409744"/>
            </a:xfrm>
            <a:custGeom>
              <a:avLst/>
              <a:gdLst/>
              <a:ahLst/>
              <a:cxnLst/>
              <a:rect l="l" t="t" r="r" b="b"/>
              <a:pathLst>
                <a:path w="1827305" h="409744">
                  <a:moveTo>
                    <a:pt x="0" y="0"/>
                  </a:moveTo>
                  <a:lnTo>
                    <a:pt x="1827305" y="0"/>
                  </a:lnTo>
                  <a:lnTo>
                    <a:pt x="1827305" y="409744"/>
                  </a:lnTo>
                  <a:lnTo>
                    <a:pt x="0" y="4097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827304" cy="457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공격을 누르면 신호가 나오고 3초 후 공격,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패링을 누르면 1초동안 패링 상태에 들어감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8768946" y="4123085"/>
            <a:ext cx="750108" cy="873726"/>
            <a:chOff x="0" y="0"/>
            <a:chExt cx="908850" cy="1058634"/>
          </a:xfrm>
        </p:grpSpPr>
        <p:sp>
          <p:nvSpPr>
            <p:cNvPr id="21" name="Freeform 21"/>
            <p:cNvSpPr/>
            <p:nvPr/>
          </p:nvSpPr>
          <p:spPr>
            <a:xfrm>
              <a:off x="63500" y="63500"/>
              <a:ext cx="781812" cy="931545"/>
            </a:xfrm>
            <a:custGeom>
              <a:avLst/>
              <a:gdLst/>
              <a:ahLst/>
              <a:cxnLst/>
              <a:rect l="l" t="t" r="r" b="b"/>
              <a:pathLst>
                <a:path w="781812" h="931545">
                  <a:moveTo>
                    <a:pt x="315595" y="0"/>
                  </a:moveTo>
                  <a:lnTo>
                    <a:pt x="315595" y="233172"/>
                  </a:lnTo>
                  <a:lnTo>
                    <a:pt x="0" y="233172"/>
                  </a:lnTo>
                  <a:lnTo>
                    <a:pt x="0" y="699389"/>
                  </a:lnTo>
                  <a:lnTo>
                    <a:pt x="315595" y="699389"/>
                  </a:lnTo>
                  <a:lnTo>
                    <a:pt x="315595" y="931545"/>
                  </a:lnTo>
                  <a:lnTo>
                    <a:pt x="316611" y="931545"/>
                  </a:lnTo>
                  <a:lnTo>
                    <a:pt x="781812" y="466344"/>
                  </a:lnTo>
                  <a:lnTo>
                    <a:pt x="315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63500" y="63500"/>
              <a:ext cx="781050" cy="931672"/>
            </a:xfrm>
            <a:custGeom>
              <a:avLst/>
              <a:gdLst/>
              <a:ahLst/>
              <a:cxnLst/>
              <a:rect l="l" t="t" r="r" b="b"/>
              <a:pathLst>
                <a:path w="781050" h="931672">
                  <a:moveTo>
                    <a:pt x="391414" y="183769"/>
                  </a:moveTo>
                  <a:lnTo>
                    <a:pt x="673354" y="465836"/>
                  </a:lnTo>
                  <a:lnTo>
                    <a:pt x="391414" y="747903"/>
                  </a:lnTo>
                  <a:lnTo>
                    <a:pt x="391414" y="698754"/>
                  </a:lnTo>
                  <a:lnTo>
                    <a:pt x="391414" y="622554"/>
                  </a:lnTo>
                  <a:lnTo>
                    <a:pt x="76073" y="622554"/>
                  </a:lnTo>
                  <a:lnTo>
                    <a:pt x="76073" y="309118"/>
                  </a:lnTo>
                  <a:lnTo>
                    <a:pt x="391414" y="309118"/>
                  </a:lnTo>
                  <a:lnTo>
                    <a:pt x="391414" y="232918"/>
                  </a:lnTo>
                  <a:lnTo>
                    <a:pt x="391414" y="183769"/>
                  </a:lnTo>
                  <a:close/>
                  <a:moveTo>
                    <a:pt x="315214" y="0"/>
                  </a:moveTo>
                  <a:lnTo>
                    <a:pt x="315214" y="232918"/>
                  </a:lnTo>
                  <a:lnTo>
                    <a:pt x="0" y="232918"/>
                  </a:lnTo>
                  <a:lnTo>
                    <a:pt x="0" y="698754"/>
                  </a:lnTo>
                  <a:lnTo>
                    <a:pt x="315214" y="698754"/>
                  </a:lnTo>
                  <a:lnTo>
                    <a:pt x="315214" y="931672"/>
                  </a:lnTo>
                  <a:lnTo>
                    <a:pt x="781050" y="465836"/>
                  </a:lnTo>
                  <a:lnTo>
                    <a:pt x="315214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182931" y="4534194"/>
            <a:ext cx="660660" cy="620620"/>
          </a:xfrm>
          <a:custGeom>
            <a:avLst/>
            <a:gdLst/>
            <a:ahLst/>
            <a:cxnLst/>
            <a:rect l="l" t="t" r="r" b="b"/>
            <a:pathLst>
              <a:path w="660660" h="620620">
                <a:moveTo>
                  <a:pt x="0" y="0"/>
                </a:moveTo>
                <a:lnTo>
                  <a:pt x="660660" y="0"/>
                </a:lnTo>
                <a:lnTo>
                  <a:pt x="660660" y="620619"/>
                </a:lnTo>
                <a:lnTo>
                  <a:pt x="0" y="620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8446" t="-109784" r="-1020139" b="-104424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859803" y="617191"/>
            <a:ext cx="26923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게임</a:t>
            </a:r>
            <a:r>
              <a:rPr lang="en-US" sz="3500" b="1" dirty="0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진행</a:t>
            </a:r>
            <a:r>
              <a:rPr lang="en-US" sz="3500" b="1" dirty="0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흐름</a:t>
            </a:r>
            <a:endParaRPr lang="en-US" sz="3500" b="1" dirty="0">
              <a:solidFill>
                <a:srgbClr val="0F0F0F"/>
              </a:solidFill>
              <a:latin typeface="Source Han Sans KR Bold" panose="020B0600000101010101" charset="-127"/>
              <a:ea typeface="Source Han Sans KR Bold" panose="020B0600000101010101" charset="-127"/>
              <a:cs typeface="Cardo Bold"/>
              <a:sym typeface="Cardo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353449" y="4534194"/>
            <a:ext cx="1003805" cy="620620"/>
            <a:chOff x="0" y="0"/>
            <a:chExt cx="276333" cy="17084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76333" cy="170848"/>
            </a:xfrm>
            <a:custGeom>
              <a:avLst/>
              <a:gdLst/>
              <a:ahLst/>
              <a:cxnLst/>
              <a:rect l="l" t="t" r="r" b="b"/>
              <a:pathLst>
                <a:path w="276333" h="170848">
                  <a:moveTo>
                    <a:pt x="0" y="0"/>
                  </a:moveTo>
                  <a:lnTo>
                    <a:pt x="276333" y="0"/>
                  </a:lnTo>
                  <a:lnTo>
                    <a:pt x="276333" y="170848"/>
                  </a:lnTo>
                  <a:lnTo>
                    <a:pt x="0" y="170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76333" cy="218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011359" y="4534194"/>
            <a:ext cx="1003805" cy="620620"/>
            <a:chOff x="0" y="0"/>
            <a:chExt cx="276333" cy="17084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76333" cy="170848"/>
            </a:xfrm>
            <a:custGeom>
              <a:avLst/>
              <a:gdLst/>
              <a:ahLst/>
              <a:cxnLst/>
              <a:rect l="l" t="t" r="r" b="b"/>
              <a:pathLst>
                <a:path w="276333" h="170848">
                  <a:moveTo>
                    <a:pt x="0" y="0"/>
                  </a:moveTo>
                  <a:lnTo>
                    <a:pt x="276333" y="0"/>
                  </a:lnTo>
                  <a:lnTo>
                    <a:pt x="276333" y="170848"/>
                  </a:lnTo>
                  <a:lnTo>
                    <a:pt x="0" y="170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276333" cy="218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563DABE8-E172-3601-88FD-E605180C0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25"/>
    </mc:Choice>
    <mc:Fallback xmlns="">
      <p:transition spd="slow" advTm="11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745746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2935792"/>
            <a:ext cx="6938047" cy="3248314"/>
          </a:xfrm>
          <a:custGeom>
            <a:avLst/>
            <a:gdLst/>
            <a:ahLst/>
            <a:cxnLst/>
            <a:rect l="l" t="t" r="r" b="b"/>
            <a:pathLst>
              <a:path w="6938047" h="3248314">
                <a:moveTo>
                  <a:pt x="0" y="0"/>
                </a:moveTo>
                <a:lnTo>
                  <a:pt x="6938047" y="0"/>
                </a:lnTo>
                <a:lnTo>
                  <a:pt x="6938047" y="3248314"/>
                </a:lnTo>
                <a:lnTo>
                  <a:pt x="0" y="3248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" t="-25017" b="-878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35792"/>
            <a:ext cx="6938047" cy="3248314"/>
            <a:chOff x="0" y="0"/>
            <a:chExt cx="1983758" cy="9287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3758" cy="928773"/>
            </a:xfrm>
            <a:custGeom>
              <a:avLst/>
              <a:gdLst/>
              <a:ahLst/>
              <a:cxnLst/>
              <a:rect l="l" t="t" r="r" b="b"/>
              <a:pathLst>
                <a:path w="1983758" h="928773">
                  <a:moveTo>
                    <a:pt x="0" y="0"/>
                  </a:moveTo>
                  <a:lnTo>
                    <a:pt x="1983758" y="0"/>
                  </a:lnTo>
                  <a:lnTo>
                    <a:pt x="1983758" y="928773"/>
                  </a:lnTo>
                  <a:lnTo>
                    <a:pt x="0" y="928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983758" cy="957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399022" y="4559949"/>
            <a:ext cx="712449" cy="747203"/>
          </a:xfrm>
          <a:custGeom>
            <a:avLst/>
            <a:gdLst/>
            <a:ahLst/>
            <a:cxnLst/>
            <a:rect l="l" t="t" r="r" b="b"/>
            <a:pathLst>
              <a:path w="712449" h="747203">
                <a:moveTo>
                  <a:pt x="0" y="0"/>
                </a:moveTo>
                <a:lnTo>
                  <a:pt x="712449" y="0"/>
                </a:lnTo>
                <a:lnTo>
                  <a:pt x="712449" y="747202"/>
                </a:lnTo>
                <a:lnTo>
                  <a:pt x="0" y="747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5565" t="-274046" r="-1104238" b="-62286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319154" y="2935792"/>
            <a:ext cx="6938047" cy="3248314"/>
          </a:xfrm>
          <a:custGeom>
            <a:avLst/>
            <a:gdLst/>
            <a:ahLst/>
            <a:cxnLst/>
            <a:rect l="l" t="t" r="r" b="b"/>
            <a:pathLst>
              <a:path w="6938047" h="3248314">
                <a:moveTo>
                  <a:pt x="0" y="0"/>
                </a:moveTo>
                <a:lnTo>
                  <a:pt x="6938047" y="0"/>
                </a:lnTo>
                <a:lnTo>
                  <a:pt x="6938047" y="3248314"/>
                </a:lnTo>
                <a:lnTo>
                  <a:pt x="0" y="3248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" t="-25017" b="-878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0319154" y="2935792"/>
            <a:ext cx="6938047" cy="3248314"/>
            <a:chOff x="0" y="0"/>
            <a:chExt cx="1983758" cy="9287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3758" cy="928773"/>
            </a:xfrm>
            <a:custGeom>
              <a:avLst/>
              <a:gdLst/>
              <a:ahLst/>
              <a:cxnLst/>
              <a:rect l="l" t="t" r="r" b="b"/>
              <a:pathLst>
                <a:path w="1983758" h="928773">
                  <a:moveTo>
                    <a:pt x="0" y="0"/>
                  </a:moveTo>
                  <a:lnTo>
                    <a:pt x="1983758" y="0"/>
                  </a:lnTo>
                  <a:lnTo>
                    <a:pt x="1983758" y="928773"/>
                  </a:lnTo>
                  <a:lnTo>
                    <a:pt x="0" y="9287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983758" cy="957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768946" y="4123085"/>
            <a:ext cx="750108" cy="873726"/>
            <a:chOff x="0" y="0"/>
            <a:chExt cx="908850" cy="1058634"/>
          </a:xfrm>
        </p:grpSpPr>
        <p:sp>
          <p:nvSpPr>
            <p:cNvPr id="13" name="Freeform 13"/>
            <p:cNvSpPr/>
            <p:nvPr/>
          </p:nvSpPr>
          <p:spPr>
            <a:xfrm>
              <a:off x="63500" y="63500"/>
              <a:ext cx="781812" cy="931545"/>
            </a:xfrm>
            <a:custGeom>
              <a:avLst/>
              <a:gdLst/>
              <a:ahLst/>
              <a:cxnLst/>
              <a:rect l="l" t="t" r="r" b="b"/>
              <a:pathLst>
                <a:path w="781812" h="931545">
                  <a:moveTo>
                    <a:pt x="315595" y="0"/>
                  </a:moveTo>
                  <a:lnTo>
                    <a:pt x="315595" y="233172"/>
                  </a:lnTo>
                  <a:lnTo>
                    <a:pt x="0" y="233172"/>
                  </a:lnTo>
                  <a:lnTo>
                    <a:pt x="0" y="699389"/>
                  </a:lnTo>
                  <a:lnTo>
                    <a:pt x="315595" y="699389"/>
                  </a:lnTo>
                  <a:lnTo>
                    <a:pt x="315595" y="931545"/>
                  </a:lnTo>
                  <a:lnTo>
                    <a:pt x="316611" y="931545"/>
                  </a:lnTo>
                  <a:lnTo>
                    <a:pt x="781812" y="466344"/>
                  </a:lnTo>
                  <a:lnTo>
                    <a:pt x="315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3500" y="63500"/>
              <a:ext cx="781050" cy="931672"/>
            </a:xfrm>
            <a:custGeom>
              <a:avLst/>
              <a:gdLst/>
              <a:ahLst/>
              <a:cxnLst/>
              <a:rect l="l" t="t" r="r" b="b"/>
              <a:pathLst>
                <a:path w="781050" h="931672">
                  <a:moveTo>
                    <a:pt x="391414" y="183769"/>
                  </a:moveTo>
                  <a:lnTo>
                    <a:pt x="673354" y="465836"/>
                  </a:lnTo>
                  <a:lnTo>
                    <a:pt x="391414" y="747903"/>
                  </a:lnTo>
                  <a:lnTo>
                    <a:pt x="391414" y="698754"/>
                  </a:lnTo>
                  <a:lnTo>
                    <a:pt x="391414" y="622554"/>
                  </a:lnTo>
                  <a:lnTo>
                    <a:pt x="76073" y="622554"/>
                  </a:lnTo>
                  <a:lnTo>
                    <a:pt x="76073" y="309118"/>
                  </a:lnTo>
                  <a:lnTo>
                    <a:pt x="391414" y="309118"/>
                  </a:lnTo>
                  <a:lnTo>
                    <a:pt x="391414" y="232918"/>
                  </a:lnTo>
                  <a:lnTo>
                    <a:pt x="391414" y="183769"/>
                  </a:lnTo>
                  <a:close/>
                  <a:moveTo>
                    <a:pt x="315214" y="0"/>
                  </a:moveTo>
                  <a:lnTo>
                    <a:pt x="315214" y="232918"/>
                  </a:lnTo>
                  <a:lnTo>
                    <a:pt x="0" y="232918"/>
                  </a:lnTo>
                  <a:lnTo>
                    <a:pt x="0" y="698754"/>
                  </a:lnTo>
                  <a:lnTo>
                    <a:pt x="315214" y="698754"/>
                  </a:lnTo>
                  <a:lnTo>
                    <a:pt x="315214" y="931672"/>
                  </a:lnTo>
                  <a:lnTo>
                    <a:pt x="781050" y="465836"/>
                  </a:lnTo>
                  <a:lnTo>
                    <a:pt x="315214" y="0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5908545" y="4623240"/>
            <a:ext cx="660660" cy="620620"/>
          </a:xfrm>
          <a:custGeom>
            <a:avLst/>
            <a:gdLst/>
            <a:ahLst/>
            <a:cxnLst/>
            <a:rect l="l" t="t" r="r" b="b"/>
            <a:pathLst>
              <a:path w="660660" h="620620">
                <a:moveTo>
                  <a:pt x="0" y="0"/>
                </a:moveTo>
                <a:lnTo>
                  <a:pt x="660660" y="0"/>
                </a:lnTo>
                <a:lnTo>
                  <a:pt x="660660" y="620620"/>
                </a:lnTo>
                <a:lnTo>
                  <a:pt x="0" y="620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8446" t="-109784" r="-1020139" b="-104424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859803" y="617191"/>
            <a:ext cx="26923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게임</a:t>
            </a:r>
            <a:r>
              <a:rPr lang="en-US" sz="3500" b="1" dirty="0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진행</a:t>
            </a:r>
            <a:r>
              <a:rPr lang="en-US" sz="3500" b="1" dirty="0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흐름</a:t>
            </a:r>
            <a:endParaRPr lang="en-US" sz="3500" b="1" dirty="0">
              <a:solidFill>
                <a:srgbClr val="0F0F0F"/>
              </a:solidFill>
              <a:latin typeface="Source Han Sans KR Bold" panose="020B0600000101010101" charset="-127"/>
              <a:ea typeface="Source Han Sans KR Bold" panose="020B0600000101010101" charset="-127"/>
              <a:cs typeface="Cardo Bold"/>
              <a:sym typeface="Cardo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5399022" y="4559949"/>
            <a:ext cx="1297731" cy="836249"/>
            <a:chOff x="0" y="0"/>
            <a:chExt cx="357247" cy="2302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7247" cy="230207"/>
            </a:xfrm>
            <a:custGeom>
              <a:avLst/>
              <a:gdLst/>
              <a:ahLst/>
              <a:cxnLst/>
              <a:rect l="l" t="t" r="r" b="b"/>
              <a:pathLst>
                <a:path w="357247" h="230207">
                  <a:moveTo>
                    <a:pt x="0" y="0"/>
                  </a:moveTo>
                  <a:lnTo>
                    <a:pt x="357247" y="0"/>
                  </a:lnTo>
                  <a:lnTo>
                    <a:pt x="357247" y="230207"/>
                  </a:lnTo>
                  <a:lnTo>
                    <a:pt x="0" y="2302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57247" cy="27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573300" y="5143500"/>
            <a:ext cx="562804" cy="933531"/>
            <a:chOff x="0" y="0"/>
            <a:chExt cx="154932" cy="2569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4932" cy="256988"/>
            </a:xfrm>
            <a:custGeom>
              <a:avLst/>
              <a:gdLst/>
              <a:ahLst/>
              <a:cxnLst/>
              <a:rect l="l" t="t" r="r" b="b"/>
              <a:pathLst>
                <a:path w="154932" h="256988">
                  <a:moveTo>
                    <a:pt x="0" y="0"/>
                  </a:moveTo>
                  <a:lnTo>
                    <a:pt x="154932" y="0"/>
                  </a:lnTo>
                  <a:lnTo>
                    <a:pt x="154932" y="256988"/>
                  </a:lnTo>
                  <a:lnTo>
                    <a:pt x="0" y="2569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54932" cy="304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4713044" y="4638055"/>
            <a:ext cx="474252" cy="520260"/>
          </a:xfrm>
          <a:custGeom>
            <a:avLst/>
            <a:gdLst/>
            <a:ahLst/>
            <a:cxnLst/>
            <a:rect l="l" t="t" r="r" b="b"/>
            <a:pathLst>
              <a:path w="474252" h="520260">
                <a:moveTo>
                  <a:pt x="0" y="0"/>
                </a:moveTo>
                <a:lnTo>
                  <a:pt x="474252" y="0"/>
                </a:lnTo>
                <a:lnTo>
                  <a:pt x="474252" y="520260"/>
                </a:lnTo>
                <a:lnTo>
                  <a:pt x="0" y="520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289157" b="-142723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15187296" y="4623240"/>
            <a:ext cx="651930" cy="549890"/>
          </a:xfrm>
          <a:custGeom>
            <a:avLst/>
            <a:gdLst/>
            <a:ahLst/>
            <a:cxnLst/>
            <a:rect l="l" t="t" r="r" b="b"/>
            <a:pathLst>
              <a:path w="651930" h="549890">
                <a:moveTo>
                  <a:pt x="0" y="0"/>
                </a:moveTo>
                <a:lnTo>
                  <a:pt x="651930" y="0"/>
                </a:lnTo>
                <a:lnTo>
                  <a:pt x="651930" y="549890"/>
                </a:lnTo>
                <a:lnTo>
                  <a:pt x="0" y="549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2019" r="-1248012" b="-143927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6573300" y="5143500"/>
            <a:ext cx="683900" cy="1222293"/>
          </a:xfrm>
          <a:custGeom>
            <a:avLst/>
            <a:gdLst/>
            <a:ahLst/>
            <a:cxnLst/>
            <a:rect l="l" t="t" r="r" b="b"/>
            <a:pathLst>
              <a:path w="683900" h="1222293">
                <a:moveTo>
                  <a:pt x="0" y="0"/>
                </a:moveTo>
                <a:lnTo>
                  <a:pt x="683901" y="0"/>
                </a:lnTo>
                <a:lnTo>
                  <a:pt x="683901" y="1222293"/>
                </a:lnTo>
                <a:lnTo>
                  <a:pt x="0" y="1222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02891" r="-2360873" b="-263421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2768995" y="7264402"/>
            <a:ext cx="12750011" cy="1993898"/>
            <a:chOff x="0" y="0"/>
            <a:chExt cx="3358028" cy="5251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358028" cy="525142"/>
            </a:xfrm>
            <a:custGeom>
              <a:avLst/>
              <a:gdLst/>
              <a:ahLst/>
              <a:cxnLst/>
              <a:rect l="l" t="t" r="r" b="b"/>
              <a:pathLst>
                <a:path w="3358028" h="525142">
                  <a:moveTo>
                    <a:pt x="0" y="0"/>
                  </a:moveTo>
                  <a:lnTo>
                    <a:pt x="3358028" y="0"/>
                  </a:lnTo>
                  <a:lnTo>
                    <a:pt x="3358028" y="525142"/>
                  </a:lnTo>
                  <a:lnTo>
                    <a:pt x="0" y="525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3358028" cy="57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패링에 성공하면 공격자가 들고 있던 칼이 랜덤한 장소로 날아가 칼을 다시 주워 공격해야 한다.</a:t>
              </a:r>
            </a:p>
            <a:p>
              <a:pPr algn="ctr">
                <a:lnSpc>
                  <a:spcPts val="3499"/>
                </a:lnSpc>
              </a:pPr>
              <a:endParaRPr lang="en-US" sz="24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그렇게, 검을 획득해 심리전을 통해 패링을 못하게 만들면 승리한다.       </a:t>
              </a:r>
            </a:p>
          </p:txBody>
        </p:sp>
      </p:grp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2DCB8579-DE6C-2264-F995-A60E920F0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35"/>
    </mc:Choice>
    <mc:Fallback xmlns="">
      <p:transition spd="slow" advTm="14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745746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59803" y="617191"/>
            <a:ext cx="26923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게임</a:t>
            </a:r>
            <a:r>
              <a:rPr lang="en-US" sz="3500" b="1" dirty="0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개발</a:t>
            </a:r>
            <a:r>
              <a:rPr lang="en-US" sz="3500" b="1" dirty="0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 </a:t>
            </a:r>
            <a:r>
              <a:rPr lang="en-US" sz="3500" b="1" dirty="0" err="1">
                <a:solidFill>
                  <a:srgbClr val="0F0F0F"/>
                </a:solidFill>
                <a:latin typeface="Source Han Sans KR Bold" panose="020B0600000101010101" charset="-127"/>
                <a:ea typeface="Source Han Sans KR Bold" panose="020B0600000101010101" charset="-127"/>
                <a:cs typeface="Cardo Bold"/>
                <a:sym typeface="Cardo Bold"/>
              </a:rPr>
              <a:t>일정</a:t>
            </a:r>
            <a:endParaRPr lang="en-US" sz="3500" b="1" dirty="0">
              <a:solidFill>
                <a:srgbClr val="0F0F0F"/>
              </a:solidFill>
              <a:latin typeface="Source Han Sans KR Bold" panose="020B0600000101010101" charset="-127"/>
              <a:ea typeface="Source Han Sans KR Bold" panose="020B0600000101010101" charset="-127"/>
              <a:cs typeface="Cardo Bold"/>
              <a:sym typeface="Cardo Bold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C6E710-C0B7-6D47-3A1E-89A08E3FD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06292"/>
              </p:ext>
            </p:extLst>
          </p:nvPr>
        </p:nvGraphicFramePr>
        <p:xfrm>
          <a:off x="3886200" y="2781300"/>
          <a:ext cx="10287000" cy="5166360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1367728828"/>
                    </a:ext>
                  </a:extLst>
                </a:gridCol>
                <a:gridCol w="8191500">
                  <a:extLst>
                    <a:ext uri="{9D8B030D-6E8A-4147-A177-3AD203B41FA5}">
                      <a16:colId xmlns:a16="http://schemas.microsoft.com/office/drawing/2014/main" val="623146578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주차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진행 내용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212633"/>
                  </a:ext>
                </a:extLst>
              </a:tr>
              <a:tr h="51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주차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사용할 리소스 탐색</a:t>
                      </a:r>
                      <a:r>
                        <a:rPr lang="en-US" altLang="ko-KR" dirty="0">
                          <a:effectLst/>
                        </a:rPr>
                        <a:t>/</a:t>
                      </a:r>
                      <a:r>
                        <a:rPr lang="ko-KR" altLang="en-US" dirty="0">
                          <a:effectLst/>
                        </a:rPr>
                        <a:t>제작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628688"/>
                  </a:ext>
                </a:extLst>
              </a:tr>
              <a:tr h="51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2</a:t>
                      </a:r>
                      <a:r>
                        <a:rPr lang="ko-KR" altLang="en-US">
                          <a:effectLst/>
                        </a:rPr>
                        <a:t>주차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기본 틀 만들고 캐릭터 움직이기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077178"/>
                  </a:ext>
                </a:extLst>
              </a:tr>
              <a:tr h="51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3</a:t>
                      </a:r>
                      <a:r>
                        <a:rPr lang="ko-KR" altLang="en-US">
                          <a:effectLst/>
                        </a:rPr>
                        <a:t>주차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공격과 </a:t>
                      </a:r>
                      <a:r>
                        <a:rPr lang="ko-KR" altLang="en-US" dirty="0" err="1">
                          <a:effectLst/>
                        </a:rPr>
                        <a:t>패링</a:t>
                      </a:r>
                      <a:r>
                        <a:rPr lang="ko-KR" altLang="en-US" dirty="0">
                          <a:effectLst/>
                        </a:rPr>
                        <a:t> 동작 넣기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27114"/>
                  </a:ext>
                </a:extLst>
              </a:tr>
              <a:tr h="51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4</a:t>
                      </a:r>
                      <a:r>
                        <a:rPr lang="ko-KR" altLang="en-US">
                          <a:effectLst/>
                        </a:rPr>
                        <a:t>주차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칼 줍고 뺏기는 규칙 넣기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33919"/>
                  </a:ext>
                </a:extLst>
              </a:tr>
              <a:tr h="51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5</a:t>
                      </a:r>
                      <a:r>
                        <a:rPr lang="ko-KR" altLang="en-US">
                          <a:effectLst/>
                        </a:rPr>
                        <a:t>주차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공격 신호와 패링 표시 만들기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096375"/>
                  </a:ext>
                </a:extLst>
              </a:tr>
              <a:tr h="51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6</a:t>
                      </a:r>
                      <a:r>
                        <a:rPr lang="ko-KR" altLang="en-US">
                          <a:effectLst/>
                        </a:rPr>
                        <a:t>주차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>
                          <a:effectLst/>
                        </a:rPr>
                        <a:t>2</a:t>
                      </a:r>
                      <a:r>
                        <a:rPr lang="ko-KR" altLang="en-US" dirty="0">
                          <a:effectLst/>
                        </a:rPr>
                        <a:t>인용 게임으로써 진행되도록 세부적인 사항 수정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148632"/>
                  </a:ext>
                </a:extLst>
              </a:tr>
              <a:tr h="51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7</a:t>
                      </a:r>
                      <a:r>
                        <a:rPr lang="ko-KR" altLang="en-US">
                          <a:effectLst/>
                        </a:rPr>
                        <a:t>주차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>
                          <a:effectLst/>
                        </a:rPr>
                        <a:t>히트 효과와 간단한 연출 추가하기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676429"/>
                  </a:ext>
                </a:extLst>
              </a:tr>
              <a:tr h="51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8</a:t>
                      </a:r>
                      <a:r>
                        <a:rPr lang="ko-KR" altLang="en-US">
                          <a:effectLst/>
                        </a:rPr>
                        <a:t>주차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테스트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106446"/>
                  </a:ext>
                </a:extLst>
              </a:tr>
              <a:tr h="51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>
                          <a:effectLst/>
                        </a:rPr>
                        <a:t>9</a:t>
                      </a:r>
                      <a:r>
                        <a:rPr lang="ko-KR" altLang="en-US">
                          <a:effectLst/>
                        </a:rPr>
                        <a:t>주차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>
                          <a:effectLst/>
                        </a:rPr>
                        <a:t>버그 </a:t>
                      </a:r>
                      <a:r>
                        <a:rPr lang="ko-KR" altLang="en-US" dirty="0" err="1">
                          <a:effectLst/>
                        </a:rPr>
                        <a:t>픽스</a:t>
                      </a:r>
                      <a:r>
                        <a:rPr lang="ko-KR" altLang="en-US" dirty="0">
                          <a:effectLst/>
                        </a:rPr>
                        <a:t> 및 마무리하기</a:t>
                      </a:r>
                    </a:p>
                  </a:txBody>
                  <a:tcPr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05070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89CEF1DF-2E93-91A4-A4FF-1E891A76F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9706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563DC7F0-3AE4-1598-CD81-CFD09DB18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7"/>
    </mc:Choice>
    <mc:Fallback xmlns="">
      <p:transition spd="slow" advTm="23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222</Words>
  <Application>Microsoft Office PowerPoint</Application>
  <PresentationFormat>사용자 지정</PresentationFormat>
  <Paragraphs>48</Paragraphs>
  <Slides>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Arial</vt:lpstr>
      <vt:lpstr>Noto Sans Kr Bold</vt:lpstr>
      <vt:lpstr>Source Han Sans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2022182006_김성찬_2d게임프로그래밍_1차발표</dc:title>
  <cp:lastModifiedBy>성찬 김</cp:lastModifiedBy>
  <cp:revision>8</cp:revision>
  <dcterms:created xsi:type="dcterms:W3CDTF">2006-08-16T00:00:00Z</dcterms:created>
  <dcterms:modified xsi:type="dcterms:W3CDTF">2025-09-27T13:45:48Z</dcterms:modified>
  <dc:identifier>DAG0D_jyT7M</dc:identifier>
</cp:coreProperties>
</file>